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26" d="100"/>
          <a:sy n="126" d="100"/>
        </p:scale>
        <p:origin x="269"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CFA78205-3954-4F18-ACEE-40E3FD75BBE9}" type="datetimeFigureOut">
              <a:rPr lang="zh-CN" altLang="en-US" smtClean="0"/>
              <a:t>2017/6/19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705B77-BE3D-4617-8EBA-87F0A6E4AF66}" type="slidenum">
              <a:rPr lang="zh-CN" altLang="en-US" smtClean="0"/>
              <a:t>‹#›</a:t>
            </a:fld>
            <a:endParaRPr lang="zh-CN" altLang="en-US"/>
          </a:p>
        </p:txBody>
      </p:sp>
    </p:spTree>
    <p:extLst>
      <p:ext uri="{BB962C8B-B14F-4D97-AF65-F5344CB8AC3E}">
        <p14:creationId xmlns:p14="http://schemas.microsoft.com/office/powerpoint/2010/main" val="489663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FA78205-3954-4F18-ACEE-40E3FD75BBE9}" type="datetimeFigureOut">
              <a:rPr lang="zh-CN" altLang="en-US" smtClean="0"/>
              <a:t>2017/6/19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705B77-BE3D-4617-8EBA-87F0A6E4AF66}" type="slidenum">
              <a:rPr lang="zh-CN" altLang="en-US" smtClean="0"/>
              <a:t>‹#›</a:t>
            </a:fld>
            <a:endParaRPr lang="zh-CN" altLang="en-US"/>
          </a:p>
        </p:txBody>
      </p:sp>
    </p:spTree>
    <p:extLst>
      <p:ext uri="{BB962C8B-B14F-4D97-AF65-F5344CB8AC3E}">
        <p14:creationId xmlns:p14="http://schemas.microsoft.com/office/powerpoint/2010/main" val="2521811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FA78205-3954-4F18-ACEE-40E3FD75BBE9}" type="datetimeFigureOut">
              <a:rPr lang="zh-CN" altLang="en-US" smtClean="0"/>
              <a:t>2017/6/19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705B77-BE3D-4617-8EBA-87F0A6E4AF66}" type="slidenum">
              <a:rPr lang="zh-CN" altLang="en-US" smtClean="0"/>
              <a:t>‹#›</a:t>
            </a:fld>
            <a:endParaRPr lang="zh-CN" altLang="en-US"/>
          </a:p>
        </p:txBody>
      </p:sp>
    </p:spTree>
    <p:extLst>
      <p:ext uri="{BB962C8B-B14F-4D97-AF65-F5344CB8AC3E}">
        <p14:creationId xmlns:p14="http://schemas.microsoft.com/office/powerpoint/2010/main" val="4272624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FA78205-3954-4F18-ACEE-40E3FD75BBE9}" type="datetimeFigureOut">
              <a:rPr lang="zh-CN" altLang="en-US" smtClean="0"/>
              <a:t>2017/6/19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705B77-BE3D-4617-8EBA-87F0A6E4AF66}" type="slidenum">
              <a:rPr lang="zh-CN" altLang="en-US" smtClean="0"/>
              <a:t>‹#›</a:t>
            </a:fld>
            <a:endParaRPr lang="zh-CN" altLang="en-US"/>
          </a:p>
        </p:txBody>
      </p:sp>
    </p:spTree>
    <p:extLst>
      <p:ext uri="{BB962C8B-B14F-4D97-AF65-F5344CB8AC3E}">
        <p14:creationId xmlns:p14="http://schemas.microsoft.com/office/powerpoint/2010/main" val="2131906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CFA78205-3954-4F18-ACEE-40E3FD75BBE9}" type="datetimeFigureOut">
              <a:rPr lang="zh-CN" altLang="en-US" smtClean="0"/>
              <a:t>2017/6/19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705B77-BE3D-4617-8EBA-87F0A6E4AF66}" type="slidenum">
              <a:rPr lang="zh-CN" altLang="en-US" smtClean="0"/>
              <a:t>‹#›</a:t>
            </a:fld>
            <a:endParaRPr lang="zh-CN" altLang="en-US"/>
          </a:p>
        </p:txBody>
      </p:sp>
    </p:spTree>
    <p:extLst>
      <p:ext uri="{BB962C8B-B14F-4D97-AF65-F5344CB8AC3E}">
        <p14:creationId xmlns:p14="http://schemas.microsoft.com/office/powerpoint/2010/main" val="3681934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FA78205-3954-4F18-ACEE-40E3FD75BBE9}" type="datetimeFigureOut">
              <a:rPr lang="zh-CN" altLang="en-US" smtClean="0"/>
              <a:t>2017/6/19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705B77-BE3D-4617-8EBA-87F0A6E4AF66}" type="slidenum">
              <a:rPr lang="zh-CN" altLang="en-US" smtClean="0"/>
              <a:t>‹#›</a:t>
            </a:fld>
            <a:endParaRPr lang="zh-CN" altLang="en-US"/>
          </a:p>
        </p:txBody>
      </p:sp>
    </p:spTree>
    <p:extLst>
      <p:ext uri="{BB962C8B-B14F-4D97-AF65-F5344CB8AC3E}">
        <p14:creationId xmlns:p14="http://schemas.microsoft.com/office/powerpoint/2010/main" val="3481232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FA78205-3954-4F18-ACEE-40E3FD75BBE9}" type="datetimeFigureOut">
              <a:rPr lang="zh-CN" altLang="en-US" smtClean="0"/>
              <a:t>2017/6/19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C705B77-BE3D-4617-8EBA-87F0A6E4AF66}" type="slidenum">
              <a:rPr lang="zh-CN" altLang="en-US" smtClean="0"/>
              <a:t>‹#›</a:t>
            </a:fld>
            <a:endParaRPr lang="zh-CN" altLang="en-US"/>
          </a:p>
        </p:txBody>
      </p:sp>
    </p:spTree>
    <p:extLst>
      <p:ext uri="{BB962C8B-B14F-4D97-AF65-F5344CB8AC3E}">
        <p14:creationId xmlns:p14="http://schemas.microsoft.com/office/powerpoint/2010/main" val="4052600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FA78205-3954-4F18-ACEE-40E3FD75BBE9}" type="datetimeFigureOut">
              <a:rPr lang="zh-CN" altLang="en-US" smtClean="0"/>
              <a:t>2017/6/19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C705B77-BE3D-4617-8EBA-87F0A6E4AF66}" type="slidenum">
              <a:rPr lang="zh-CN" altLang="en-US" smtClean="0"/>
              <a:t>‹#›</a:t>
            </a:fld>
            <a:endParaRPr lang="zh-CN" altLang="en-US"/>
          </a:p>
        </p:txBody>
      </p:sp>
    </p:spTree>
    <p:extLst>
      <p:ext uri="{BB962C8B-B14F-4D97-AF65-F5344CB8AC3E}">
        <p14:creationId xmlns:p14="http://schemas.microsoft.com/office/powerpoint/2010/main" val="3149393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A78205-3954-4F18-ACEE-40E3FD75BBE9}" type="datetimeFigureOut">
              <a:rPr lang="zh-CN" altLang="en-US" smtClean="0"/>
              <a:t>2017/6/19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C705B77-BE3D-4617-8EBA-87F0A6E4AF66}" type="slidenum">
              <a:rPr lang="zh-CN" altLang="en-US" smtClean="0"/>
              <a:t>‹#›</a:t>
            </a:fld>
            <a:endParaRPr lang="zh-CN" altLang="en-US"/>
          </a:p>
        </p:txBody>
      </p:sp>
    </p:spTree>
    <p:extLst>
      <p:ext uri="{BB962C8B-B14F-4D97-AF65-F5344CB8AC3E}">
        <p14:creationId xmlns:p14="http://schemas.microsoft.com/office/powerpoint/2010/main" val="3463046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CFA78205-3954-4F18-ACEE-40E3FD75BBE9}" type="datetimeFigureOut">
              <a:rPr lang="zh-CN" altLang="en-US" smtClean="0"/>
              <a:t>2017/6/19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705B77-BE3D-4617-8EBA-87F0A6E4AF66}" type="slidenum">
              <a:rPr lang="zh-CN" altLang="en-US" smtClean="0"/>
              <a:t>‹#›</a:t>
            </a:fld>
            <a:endParaRPr lang="zh-CN" altLang="en-US"/>
          </a:p>
        </p:txBody>
      </p:sp>
    </p:spTree>
    <p:extLst>
      <p:ext uri="{BB962C8B-B14F-4D97-AF65-F5344CB8AC3E}">
        <p14:creationId xmlns:p14="http://schemas.microsoft.com/office/powerpoint/2010/main" val="484083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CFA78205-3954-4F18-ACEE-40E3FD75BBE9}" type="datetimeFigureOut">
              <a:rPr lang="zh-CN" altLang="en-US" smtClean="0"/>
              <a:t>2017/6/19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705B77-BE3D-4617-8EBA-87F0A6E4AF66}" type="slidenum">
              <a:rPr lang="zh-CN" altLang="en-US" smtClean="0"/>
              <a:t>‹#›</a:t>
            </a:fld>
            <a:endParaRPr lang="zh-CN" altLang="en-US"/>
          </a:p>
        </p:txBody>
      </p:sp>
    </p:spTree>
    <p:extLst>
      <p:ext uri="{BB962C8B-B14F-4D97-AF65-F5344CB8AC3E}">
        <p14:creationId xmlns:p14="http://schemas.microsoft.com/office/powerpoint/2010/main" val="3438963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A78205-3954-4F18-ACEE-40E3FD75BBE9}" type="datetimeFigureOut">
              <a:rPr lang="zh-CN" altLang="en-US" smtClean="0"/>
              <a:t>2017/6/19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705B77-BE3D-4617-8EBA-87F0A6E4AF66}" type="slidenum">
              <a:rPr lang="zh-CN" altLang="en-US" smtClean="0"/>
              <a:t>‹#›</a:t>
            </a:fld>
            <a:endParaRPr lang="zh-CN" altLang="en-US"/>
          </a:p>
        </p:txBody>
      </p:sp>
    </p:spTree>
    <p:extLst>
      <p:ext uri="{BB962C8B-B14F-4D97-AF65-F5344CB8AC3E}">
        <p14:creationId xmlns:p14="http://schemas.microsoft.com/office/powerpoint/2010/main" val="126883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5400" b="1" dirty="0"/>
              <a:t>Control System for </a:t>
            </a:r>
            <a:r>
              <a:rPr lang="en-US" altLang="zh-CN" sz="5400" b="1" dirty="0" smtClean="0"/>
              <a:t>Everything</a:t>
            </a:r>
            <a:endParaRPr lang="zh-CN" altLang="zh-CN" sz="5400" b="1" dirty="0"/>
          </a:p>
        </p:txBody>
      </p:sp>
      <p:sp>
        <p:nvSpPr>
          <p:cNvPr id="3" name="副标题 2"/>
          <p:cNvSpPr>
            <a:spLocks noGrp="1"/>
          </p:cNvSpPr>
          <p:nvPr>
            <p:ph type="subTitle" idx="1"/>
          </p:nvPr>
        </p:nvSpPr>
        <p:spPr>
          <a:xfrm>
            <a:off x="1524000" y="4498271"/>
            <a:ext cx="9144000" cy="1655762"/>
          </a:xfrm>
        </p:spPr>
        <p:txBody>
          <a:bodyPr/>
          <a:lstStyle/>
          <a:p>
            <a:r>
              <a:rPr lang="en-US" altLang="zh-CN" b="1" dirty="0" smtClean="0"/>
              <a:t>The New and the Right Way of Building </a:t>
            </a:r>
            <a:r>
              <a:rPr lang="en-US" altLang="zh-CN" b="1" dirty="0"/>
              <a:t>I</a:t>
            </a:r>
            <a:r>
              <a:rPr lang="en-US" altLang="zh-CN" b="1" dirty="0" smtClean="0"/>
              <a:t>nternet of Things</a:t>
            </a:r>
            <a:endParaRPr lang="zh-CN" altLang="en-US" dirty="0"/>
          </a:p>
        </p:txBody>
      </p:sp>
    </p:spTree>
    <p:extLst>
      <p:ext uri="{BB962C8B-B14F-4D97-AF65-F5344CB8AC3E}">
        <p14:creationId xmlns:p14="http://schemas.microsoft.com/office/powerpoint/2010/main" val="2977429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Dumb </a:t>
            </a:r>
            <a:r>
              <a:rPr lang="en-US" altLang="zh-CN" dirty="0" smtClean="0"/>
              <a:t>Protocol Pattern</a:t>
            </a:r>
            <a:endParaRPr lang="zh-CN" altLang="en-US" dirty="0"/>
          </a:p>
        </p:txBody>
      </p:sp>
      <p:sp>
        <p:nvSpPr>
          <p:cNvPr id="3" name="内容占位符 2"/>
          <p:cNvSpPr>
            <a:spLocks noGrp="1"/>
          </p:cNvSpPr>
          <p:nvPr>
            <p:ph idx="1"/>
          </p:nvPr>
        </p:nvSpPr>
        <p:spPr/>
        <p:txBody>
          <a:bodyPr/>
          <a:lstStyle/>
          <a:p>
            <a:r>
              <a:rPr lang="en-US" altLang="zh-CN" b="1" dirty="0" smtClean="0"/>
              <a:t>Language</a:t>
            </a:r>
          </a:p>
          <a:p>
            <a:r>
              <a:rPr lang="en-US" altLang="zh-CN" b="1" dirty="0" smtClean="0"/>
              <a:t>Identity</a:t>
            </a:r>
          </a:p>
          <a:p>
            <a:r>
              <a:rPr lang="en-US" altLang="zh-CN" b="1" dirty="0" smtClean="0"/>
              <a:t>Knowledge</a:t>
            </a:r>
            <a:endParaRPr lang="zh-CN" altLang="zh-CN" dirty="0"/>
          </a:p>
          <a:p>
            <a:r>
              <a:rPr lang="en-US" altLang="zh-CN" dirty="0" smtClean="0"/>
              <a:t>Existing protocol </a:t>
            </a:r>
            <a:r>
              <a:rPr lang="en-US" altLang="zh-CN" dirty="0" smtClean="0"/>
              <a:t>can be parsed in the above way</a:t>
            </a:r>
          </a:p>
          <a:p>
            <a:endParaRPr lang="en-US" altLang="zh-CN" dirty="0" smtClean="0"/>
          </a:p>
          <a:p>
            <a:pPr lvl="1"/>
            <a:endParaRPr lang="zh-CN" altLang="en-US" dirty="0"/>
          </a:p>
        </p:txBody>
      </p:sp>
    </p:spTree>
    <p:extLst>
      <p:ext uri="{BB962C8B-B14F-4D97-AF65-F5344CB8AC3E}">
        <p14:creationId xmlns:p14="http://schemas.microsoft.com/office/powerpoint/2010/main" val="3041679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Dumb Protocol Pattern</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Bindings:</a:t>
            </a:r>
          </a:p>
          <a:p>
            <a:pPr lvl="1"/>
            <a:r>
              <a:rPr lang="en-US" altLang="zh-CN" dirty="0" smtClean="0"/>
              <a:t>Static:</a:t>
            </a:r>
          </a:p>
          <a:p>
            <a:pPr lvl="2"/>
            <a:r>
              <a:rPr lang="en-US" altLang="zh-CN" dirty="0"/>
              <a:t>The avatar it preconfigure and knows the identity of the dumb things, and have the knowledge of the resource on the dumb things</a:t>
            </a:r>
            <a:r>
              <a:rPr lang="en-US" altLang="zh-CN" dirty="0" smtClean="0"/>
              <a:t>.</a:t>
            </a:r>
          </a:p>
          <a:p>
            <a:pPr lvl="1"/>
            <a:r>
              <a:rPr lang="en-US" altLang="zh-CN" dirty="0" smtClean="0"/>
              <a:t>Interactive</a:t>
            </a:r>
          </a:p>
          <a:p>
            <a:pPr lvl="2"/>
            <a:r>
              <a:rPr lang="en-US" altLang="zh-CN" dirty="0"/>
              <a:t>The avatar is not preconfigured. But when the dumb thing request a bind the avatar is created and the smart device can be recognized the dumb device and then establish the knowledge from pre-configurations or looking up a knowledge base but not from the dumb thing</a:t>
            </a:r>
            <a:r>
              <a:rPr lang="en-US" altLang="zh-CN" dirty="0" smtClean="0"/>
              <a:t>.</a:t>
            </a:r>
          </a:p>
          <a:p>
            <a:pPr lvl="1"/>
            <a:r>
              <a:rPr lang="en-US" altLang="zh-CN" dirty="0" smtClean="0"/>
              <a:t>Dynamic</a:t>
            </a:r>
          </a:p>
          <a:p>
            <a:pPr lvl="2"/>
            <a:r>
              <a:rPr lang="en-US" altLang="zh-CN" dirty="0"/>
              <a:t>The avatar is not preconfigured. When the dumb thing request a bind the avatar the avatar is created and the smart device cannot be recognized. The smart thing cannot establish the knowledge base. It then negotiate with the dumb thing to establish the knowledge.</a:t>
            </a:r>
            <a:endParaRPr lang="zh-CN" altLang="zh-CN" dirty="0"/>
          </a:p>
          <a:p>
            <a:pPr lvl="1"/>
            <a:endParaRPr lang="zh-CN" altLang="en-US" dirty="0"/>
          </a:p>
        </p:txBody>
      </p:sp>
    </p:spTree>
    <p:extLst>
      <p:ext uri="{BB962C8B-B14F-4D97-AF65-F5344CB8AC3E}">
        <p14:creationId xmlns:p14="http://schemas.microsoft.com/office/powerpoint/2010/main" val="3883016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of things</a:t>
            </a:r>
            <a:endParaRPr lang="zh-CN" altLang="en-US" dirty="0"/>
          </a:p>
        </p:txBody>
      </p:sp>
      <p:sp>
        <p:nvSpPr>
          <p:cNvPr id="3" name="内容占位符 2"/>
          <p:cNvSpPr>
            <a:spLocks noGrp="1"/>
          </p:cNvSpPr>
          <p:nvPr>
            <p:ph idx="1"/>
          </p:nvPr>
        </p:nvSpPr>
        <p:spPr/>
        <p:txBody>
          <a:bodyPr/>
          <a:lstStyle/>
          <a:p>
            <a:r>
              <a:rPr lang="en-US" altLang="zh-CN" dirty="0" smtClean="0"/>
              <a:t>Already </a:t>
            </a:r>
            <a:r>
              <a:rPr lang="en-US" altLang="zh-CN" dirty="0"/>
              <a:t>lots of things connected to the internet but </a:t>
            </a:r>
            <a:r>
              <a:rPr lang="en-US" altLang="zh-CN" dirty="0" smtClean="0"/>
              <a:t>interoperability </a:t>
            </a:r>
            <a:r>
              <a:rPr lang="en-US" altLang="zh-CN" dirty="0"/>
              <a:t>is not </a:t>
            </a:r>
            <a:r>
              <a:rPr lang="en-US" altLang="zh-CN" dirty="0" smtClean="0"/>
              <a:t>achieved</a:t>
            </a:r>
          </a:p>
          <a:p>
            <a:r>
              <a:rPr lang="en-US" altLang="zh-CN" dirty="0"/>
              <a:t>But the web is an </a:t>
            </a:r>
            <a:r>
              <a:rPr lang="en-US" altLang="zh-CN" dirty="0" smtClean="0"/>
              <a:t>exception</a:t>
            </a:r>
          </a:p>
          <a:p>
            <a:r>
              <a:rPr lang="en-US" altLang="zh-CN" dirty="0"/>
              <a:t>The fundamental of web is HTTP and HTML. We will leverage on these.</a:t>
            </a:r>
            <a:endParaRPr lang="zh-CN" altLang="zh-CN" dirty="0"/>
          </a:p>
          <a:p>
            <a:r>
              <a:rPr lang="en-US" altLang="zh-CN" dirty="0" smtClean="0"/>
              <a:t>Web is also in massive scale</a:t>
            </a:r>
            <a:endParaRPr lang="zh-CN" altLang="en-US" dirty="0"/>
          </a:p>
        </p:txBody>
      </p:sp>
    </p:spTree>
    <p:extLst>
      <p:ext uri="{BB962C8B-B14F-4D97-AF65-F5344CB8AC3E}">
        <p14:creationId xmlns:p14="http://schemas.microsoft.com/office/powerpoint/2010/main" val="1741754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Web of </a:t>
            </a:r>
            <a:r>
              <a:rPr lang="en-US" altLang="zh-CN" b="1" dirty="0" smtClean="0"/>
              <a:t>things</a:t>
            </a:r>
            <a:endParaRPr lang="zh-CN" altLang="en-US" dirty="0"/>
          </a:p>
        </p:txBody>
      </p:sp>
      <p:sp>
        <p:nvSpPr>
          <p:cNvPr id="3" name="内容占位符 2"/>
          <p:cNvSpPr>
            <a:spLocks noGrp="1"/>
          </p:cNvSpPr>
          <p:nvPr>
            <p:ph idx="1"/>
          </p:nvPr>
        </p:nvSpPr>
        <p:spPr/>
        <p:txBody>
          <a:bodyPr/>
          <a:lstStyle/>
          <a:p>
            <a:r>
              <a:rPr lang="en-US" altLang="zh-CN" dirty="0" smtClean="0"/>
              <a:t>RESTful</a:t>
            </a:r>
          </a:p>
          <a:p>
            <a:pPr lvl="1"/>
            <a:r>
              <a:rPr lang="en-US" altLang="zh-CN" dirty="0"/>
              <a:t>Resource located by URI.</a:t>
            </a:r>
            <a:endParaRPr lang="zh-CN" altLang="zh-CN" dirty="0"/>
          </a:p>
          <a:p>
            <a:pPr lvl="1"/>
            <a:r>
              <a:rPr lang="en-US" altLang="zh-CN" dirty="0" smtClean="0"/>
              <a:t>Access  indicated by verb</a:t>
            </a:r>
          </a:p>
          <a:p>
            <a:pPr lvl="1"/>
            <a:r>
              <a:rPr lang="en-US" altLang="zh-CN" dirty="0" smtClean="0"/>
              <a:t>Hypermedia!!!</a:t>
            </a:r>
          </a:p>
          <a:p>
            <a:pPr lvl="2"/>
            <a:r>
              <a:rPr lang="en-US" altLang="zh-CN" dirty="0" smtClean="0"/>
              <a:t>Using JSON-LD</a:t>
            </a:r>
          </a:p>
          <a:p>
            <a:pPr lvl="2"/>
            <a:r>
              <a:rPr lang="en-US" altLang="zh-CN" dirty="0" smtClean="0"/>
              <a:t>Embrace the semantic web</a:t>
            </a:r>
          </a:p>
          <a:p>
            <a:r>
              <a:rPr lang="en-US" altLang="zh-CN" dirty="0" smtClean="0"/>
              <a:t>HTML JS</a:t>
            </a:r>
          </a:p>
          <a:p>
            <a:pPr lvl="1"/>
            <a:r>
              <a:rPr lang="en-US" altLang="zh-CN" dirty="0" smtClean="0"/>
              <a:t>HMI</a:t>
            </a:r>
            <a:r>
              <a:rPr lang="zh-CN" altLang="en-US" dirty="0" smtClean="0"/>
              <a:t> </a:t>
            </a:r>
            <a:r>
              <a:rPr lang="en-US" altLang="zh-CN" dirty="0" smtClean="0"/>
              <a:t>auto generation</a:t>
            </a:r>
          </a:p>
        </p:txBody>
      </p:sp>
    </p:spTree>
    <p:extLst>
      <p:ext uri="{BB962C8B-B14F-4D97-AF65-F5344CB8AC3E}">
        <p14:creationId xmlns:p14="http://schemas.microsoft.com/office/powerpoint/2010/main" val="3771715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Implementation</a:t>
            </a:r>
            <a:endParaRPr lang="zh-CN" altLang="en-US" dirty="0"/>
          </a:p>
        </p:txBody>
      </p:sp>
      <p:sp>
        <p:nvSpPr>
          <p:cNvPr id="3" name="内容占位符 2"/>
          <p:cNvSpPr>
            <a:spLocks noGrp="1"/>
          </p:cNvSpPr>
          <p:nvPr>
            <p:ph idx="1"/>
          </p:nvPr>
        </p:nvSpPr>
        <p:spPr/>
        <p:txBody>
          <a:bodyPr/>
          <a:lstStyle/>
          <a:p>
            <a:r>
              <a:rPr lang="en-US" altLang="zh-CN" dirty="0"/>
              <a:t>Smart </a:t>
            </a:r>
            <a:r>
              <a:rPr lang="en-US" altLang="zh-CN" dirty="0" smtClean="0"/>
              <a:t>things</a:t>
            </a:r>
          </a:p>
        </p:txBody>
      </p:sp>
      <p:pic>
        <p:nvPicPr>
          <p:cNvPr id="4" name="图片 3"/>
          <p:cNvPicPr>
            <a:picLocks noChangeAspect="1"/>
          </p:cNvPicPr>
          <p:nvPr/>
        </p:nvPicPr>
        <p:blipFill>
          <a:blip r:embed="rId2"/>
          <a:stretch>
            <a:fillRect/>
          </a:stretch>
        </p:blipFill>
        <p:spPr>
          <a:xfrm>
            <a:off x="1677408" y="1989954"/>
            <a:ext cx="8145525" cy="4321946"/>
          </a:xfrm>
          <a:prstGeom prst="rect">
            <a:avLst/>
          </a:prstGeom>
        </p:spPr>
      </p:pic>
    </p:spTree>
    <p:extLst>
      <p:ext uri="{BB962C8B-B14F-4D97-AF65-F5344CB8AC3E}">
        <p14:creationId xmlns:p14="http://schemas.microsoft.com/office/powerpoint/2010/main" val="3745704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Dumb things</a:t>
            </a:r>
            <a:endParaRPr lang="zh-CN" altLang="en-US" dirty="0"/>
          </a:p>
        </p:txBody>
      </p:sp>
      <p:sp>
        <p:nvSpPr>
          <p:cNvPr id="3" name="内容占位符 2"/>
          <p:cNvSpPr>
            <a:spLocks noGrp="1"/>
          </p:cNvSpPr>
          <p:nvPr>
            <p:ph idx="1"/>
          </p:nvPr>
        </p:nvSpPr>
        <p:spPr/>
        <p:txBody>
          <a:bodyPr/>
          <a:lstStyle/>
          <a:p>
            <a:r>
              <a:rPr lang="en-US" altLang="zh-CN" b="1" dirty="0"/>
              <a:t>Extreme simple:</a:t>
            </a:r>
            <a:endParaRPr lang="zh-CN" altLang="zh-CN" dirty="0"/>
          </a:p>
          <a:p>
            <a:pPr lvl="1"/>
            <a:r>
              <a:rPr lang="en-US" altLang="zh-CN" dirty="0"/>
              <a:t>nRF24L01+ Arduino (attiny85 45 24) or nRF24LE1</a:t>
            </a:r>
            <a:endParaRPr lang="zh-CN" altLang="zh-CN" dirty="0"/>
          </a:p>
          <a:p>
            <a:pPr lvl="1"/>
            <a:r>
              <a:rPr lang="en-US" altLang="zh-CN" dirty="0"/>
              <a:t>Key fob remote and a RGP lamp.</a:t>
            </a:r>
            <a:endParaRPr lang="zh-CN" altLang="zh-CN" dirty="0"/>
          </a:p>
          <a:p>
            <a:pPr marL="457200" lvl="1" indent="0">
              <a:buNone/>
            </a:pPr>
            <a:endParaRPr lang="zh-CN" altLang="zh-CN" dirty="0"/>
          </a:p>
          <a:p>
            <a:endParaRPr lang="zh-CN" altLang="en-US" dirty="0"/>
          </a:p>
        </p:txBody>
      </p:sp>
      <p:pic>
        <p:nvPicPr>
          <p:cNvPr id="4" name="图片 3"/>
          <p:cNvPicPr>
            <a:picLocks noChangeAspect="1"/>
          </p:cNvPicPr>
          <p:nvPr/>
        </p:nvPicPr>
        <p:blipFill>
          <a:blip r:embed="rId2"/>
          <a:stretch>
            <a:fillRect/>
          </a:stretch>
        </p:blipFill>
        <p:spPr>
          <a:xfrm>
            <a:off x="8693102" y="2002936"/>
            <a:ext cx="2012403" cy="2012403"/>
          </a:xfrm>
          <a:prstGeom prst="rect">
            <a:avLst/>
          </a:prstGeom>
        </p:spPr>
      </p:pic>
      <p:pic>
        <p:nvPicPr>
          <p:cNvPr id="7" name="图片 6"/>
          <p:cNvPicPr>
            <a:picLocks noChangeAspect="1"/>
          </p:cNvPicPr>
          <p:nvPr/>
        </p:nvPicPr>
        <p:blipFill>
          <a:blip r:embed="rId3"/>
          <a:stretch>
            <a:fillRect/>
          </a:stretch>
        </p:blipFill>
        <p:spPr>
          <a:xfrm>
            <a:off x="7702760" y="5131759"/>
            <a:ext cx="1040559" cy="1045204"/>
          </a:xfrm>
          <a:prstGeom prst="rect">
            <a:avLst/>
          </a:prstGeom>
        </p:spPr>
      </p:pic>
      <p:sp>
        <p:nvSpPr>
          <p:cNvPr id="12" name="左右箭头 11"/>
          <p:cNvSpPr/>
          <p:nvPr/>
        </p:nvSpPr>
        <p:spPr>
          <a:xfrm rot="18632015">
            <a:off x="8313009" y="4336893"/>
            <a:ext cx="1888368" cy="4905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rot="15951955">
            <a:off x="9253170" y="2949091"/>
            <a:ext cx="405727" cy="369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683122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Dumb things</a:t>
            </a:r>
            <a:endParaRPr lang="zh-CN" altLang="en-US" dirty="0"/>
          </a:p>
        </p:txBody>
      </p:sp>
      <p:sp>
        <p:nvSpPr>
          <p:cNvPr id="3" name="内容占位符 2"/>
          <p:cNvSpPr>
            <a:spLocks noGrp="1"/>
          </p:cNvSpPr>
          <p:nvPr>
            <p:ph idx="1"/>
          </p:nvPr>
        </p:nvSpPr>
        <p:spPr/>
        <p:txBody>
          <a:bodyPr/>
          <a:lstStyle/>
          <a:p>
            <a:r>
              <a:rPr lang="en-US" altLang="zh-CN" b="1" dirty="0"/>
              <a:t>All-in-one but simple:</a:t>
            </a:r>
            <a:endParaRPr lang="zh-CN" altLang="zh-CN" dirty="0"/>
          </a:p>
          <a:p>
            <a:pPr lvl="1"/>
            <a:r>
              <a:rPr lang="en-US" altLang="zh-CN" dirty="0"/>
              <a:t>ESP8266 single chip sensor and actuator </a:t>
            </a:r>
            <a:r>
              <a:rPr lang="en-US" altLang="zh-CN" dirty="0" smtClean="0"/>
              <a:t>node</a:t>
            </a:r>
          </a:p>
          <a:p>
            <a:pPr lvl="1"/>
            <a:r>
              <a:rPr lang="en-US" altLang="zh-CN" dirty="0" smtClean="0"/>
              <a:t>UDP implementation of Super Simple Dumb Protocol (SSDP)</a:t>
            </a:r>
          </a:p>
          <a:p>
            <a:pPr lvl="1"/>
            <a:r>
              <a:rPr lang="en-US" altLang="zh-CN" dirty="0" smtClean="0"/>
              <a:t>Basic DIO + AIO + UART + SPI</a:t>
            </a:r>
          </a:p>
          <a:p>
            <a:pPr lvl="1"/>
            <a:r>
              <a:rPr lang="en-US" altLang="zh-CN" dirty="0" smtClean="0"/>
              <a:t>Modular software</a:t>
            </a:r>
          </a:p>
        </p:txBody>
      </p:sp>
    </p:spTree>
    <p:extLst>
      <p:ext uri="{BB962C8B-B14F-4D97-AF65-F5344CB8AC3E}">
        <p14:creationId xmlns:p14="http://schemas.microsoft.com/office/powerpoint/2010/main" val="42093824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Dumb things</a:t>
            </a:r>
            <a:endParaRPr lang="zh-CN" altLang="en-US" dirty="0"/>
          </a:p>
        </p:txBody>
      </p:sp>
      <p:sp>
        <p:nvSpPr>
          <p:cNvPr id="3" name="内容占位符 2"/>
          <p:cNvSpPr>
            <a:spLocks noGrp="1"/>
          </p:cNvSpPr>
          <p:nvPr>
            <p:ph idx="1"/>
          </p:nvPr>
        </p:nvSpPr>
        <p:spPr/>
        <p:txBody>
          <a:bodyPr/>
          <a:lstStyle/>
          <a:p>
            <a:r>
              <a:rPr lang="en-US" altLang="zh-CN" b="1" dirty="0"/>
              <a:t>Cheap yet powerful:</a:t>
            </a:r>
            <a:endParaRPr lang="zh-CN" altLang="zh-CN" dirty="0"/>
          </a:p>
          <a:p>
            <a:pPr lvl="1"/>
            <a:r>
              <a:rPr lang="en-US" altLang="zh-CN" dirty="0"/>
              <a:t>Arduino + Communication module general sensor and actuator </a:t>
            </a:r>
            <a:r>
              <a:rPr lang="en-US" altLang="zh-CN" dirty="0" smtClean="0"/>
              <a:t>node</a:t>
            </a:r>
          </a:p>
          <a:p>
            <a:pPr lvl="1"/>
            <a:r>
              <a:rPr lang="en-US" altLang="zh-CN" dirty="0" smtClean="0"/>
              <a:t>SSDP on various media (nRF24L01, </a:t>
            </a:r>
            <a:r>
              <a:rPr lang="en-US" altLang="zh-CN" dirty="0" err="1" smtClean="0"/>
              <a:t>zigbee</a:t>
            </a:r>
            <a:r>
              <a:rPr lang="en-US" altLang="zh-CN" dirty="0" smtClean="0"/>
              <a:t>, esp8266)</a:t>
            </a:r>
          </a:p>
          <a:p>
            <a:pPr lvl="1"/>
            <a:r>
              <a:rPr lang="en-US" altLang="zh-CN" dirty="0" smtClean="0"/>
              <a:t>Modular and advanced DIO like relay</a:t>
            </a:r>
          </a:p>
          <a:p>
            <a:pPr lvl="1"/>
            <a:r>
              <a:rPr lang="en-US" altLang="zh-CN" dirty="0" smtClean="0"/>
              <a:t>AIO, SPI, UART</a:t>
            </a:r>
          </a:p>
          <a:p>
            <a:pPr lvl="1"/>
            <a:r>
              <a:rPr lang="en-US" altLang="zh-CN" b="1" dirty="0" smtClean="0">
                <a:solidFill>
                  <a:srgbClr val="FF0000"/>
                </a:solidFill>
              </a:rPr>
              <a:t>We do this first</a:t>
            </a:r>
          </a:p>
          <a:p>
            <a:pPr lvl="1"/>
            <a:endParaRPr lang="zh-CN" altLang="zh-CN" dirty="0"/>
          </a:p>
          <a:p>
            <a:endParaRPr lang="zh-CN" altLang="en-US" dirty="0"/>
          </a:p>
        </p:txBody>
      </p:sp>
    </p:spTree>
    <p:extLst>
      <p:ext uri="{BB962C8B-B14F-4D97-AF65-F5344CB8AC3E}">
        <p14:creationId xmlns:p14="http://schemas.microsoft.com/office/powerpoint/2010/main" val="2206468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Market</a:t>
            </a:r>
            <a:endParaRPr lang="zh-CN" altLang="en-US" dirty="0"/>
          </a:p>
        </p:txBody>
      </p:sp>
      <p:sp>
        <p:nvSpPr>
          <p:cNvPr id="3" name="内容占位符 2"/>
          <p:cNvSpPr>
            <a:spLocks noGrp="1"/>
          </p:cNvSpPr>
          <p:nvPr>
            <p:ph idx="1"/>
          </p:nvPr>
        </p:nvSpPr>
        <p:spPr/>
        <p:txBody>
          <a:bodyPr/>
          <a:lstStyle/>
          <a:p>
            <a:r>
              <a:rPr lang="en-US" altLang="zh-CN" dirty="0" smtClean="0"/>
              <a:t>Smart building automation</a:t>
            </a:r>
          </a:p>
          <a:p>
            <a:r>
              <a:rPr lang="en-US" altLang="zh-CN" dirty="0" smtClean="0"/>
              <a:t>Proton therapy</a:t>
            </a:r>
          </a:p>
          <a:p>
            <a:r>
              <a:rPr lang="en-US" altLang="zh-CN" dirty="0" smtClean="0"/>
              <a:t>HEP, Fusion experiment (kick EPICS right in the ass)</a:t>
            </a:r>
          </a:p>
          <a:p>
            <a:r>
              <a:rPr lang="en-US" altLang="zh-CN" dirty="0" smtClean="0">
                <a:solidFill>
                  <a:srgbClr val="FF0000"/>
                </a:solidFill>
              </a:rPr>
              <a:t>Smart Agriculture </a:t>
            </a:r>
          </a:p>
          <a:p>
            <a:r>
              <a:rPr lang="en-US" altLang="zh-CN" dirty="0"/>
              <a:t>Home automation </a:t>
            </a:r>
            <a:r>
              <a:rPr lang="en-US" altLang="zh-CN" dirty="0" smtClean="0"/>
              <a:t>(eventually controls everything)</a:t>
            </a:r>
            <a:endParaRPr lang="en-US" altLang="zh-CN" dirty="0"/>
          </a:p>
        </p:txBody>
      </p:sp>
    </p:spTree>
    <p:extLst>
      <p:ext uri="{BB962C8B-B14F-4D97-AF65-F5344CB8AC3E}">
        <p14:creationId xmlns:p14="http://schemas.microsoft.com/office/powerpoint/2010/main" val="3878906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Smart Agriculture </a:t>
            </a:r>
          </a:p>
        </p:txBody>
      </p:sp>
      <p:pic>
        <p:nvPicPr>
          <p:cNvPr id="7" name="CropX - Revolutionary Spiral Design New Senso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42648" y="1801402"/>
            <a:ext cx="7735887" cy="4351338"/>
          </a:xfrm>
        </p:spPr>
      </p:pic>
    </p:spTree>
    <p:extLst>
      <p:ext uri="{BB962C8B-B14F-4D97-AF65-F5344CB8AC3E}">
        <p14:creationId xmlns:p14="http://schemas.microsoft.com/office/powerpoint/2010/main" val="26010670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a:t>
            </a:r>
            <a:r>
              <a:rPr lang="en-US" altLang="zh-CN" dirty="0" smtClean="0"/>
              <a:t>Most Important Aspect</a:t>
            </a:r>
            <a:r>
              <a:rPr lang="en-US" altLang="zh-CN" dirty="0"/>
              <a:t>: </a:t>
            </a:r>
            <a:r>
              <a:rPr lang="en-US" altLang="zh-CN" dirty="0" smtClean="0"/>
              <a:t>Interoperability</a:t>
            </a:r>
            <a:endParaRPr lang="zh-CN" altLang="en-US" dirty="0"/>
          </a:p>
        </p:txBody>
      </p:sp>
      <p:sp>
        <p:nvSpPr>
          <p:cNvPr id="3" name="内容占位符 2"/>
          <p:cNvSpPr>
            <a:spLocks noGrp="1"/>
          </p:cNvSpPr>
          <p:nvPr>
            <p:ph idx="1"/>
          </p:nvPr>
        </p:nvSpPr>
        <p:spPr>
          <a:xfrm>
            <a:off x="838200" y="1825625"/>
            <a:ext cx="10515600" cy="1698751"/>
          </a:xfrm>
        </p:spPr>
        <p:txBody>
          <a:bodyPr>
            <a:normAutofit fontScale="92500" lnSpcReduction="10000"/>
          </a:bodyPr>
          <a:lstStyle/>
          <a:p>
            <a:pPr>
              <a:lnSpc>
                <a:spcPct val="120000"/>
              </a:lnSpc>
            </a:pPr>
            <a:r>
              <a:rPr lang="en-US" altLang="zh-CN" dirty="0"/>
              <a:t>Many effort seems been put into it. But little have been achieved. </a:t>
            </a:r>
            <a:endParaRPr lang="en-US" altLang="zh-CN" dirty="0" smtClean="0"/>
          </a:p>
          <a:p>
            <a:pPr>
              <a:lnSpc>
                <a:spcPct val="120000"/>
              </a:lnSpc>
            </a:pPr>
            <a:r>
              <a:rPr lang="en-US" altLang="zh-CN" dirty="0" smtClean="0"/>
              <a:t>Everybody wants to dominate.</a:t>
            </a:r>
          </a:p>
          <a:p>
            <a:pPr>
              <a:lnSpc>
                <a:spcPct val="120000"/>
              </a:lnSpc>
            </a:pPr>
            <a:r>
              <a:rPr lang="en-US" altLang="zh-CN" dirty="0" smtClean="0"/>
              <a:t>Does not means using the same protocol.</a:t>
            </a:r>
          </a:p>
        </p:txBody>
      </p:sp>
      <p:pic>
        <p:nvPicPr>
          <p:cNvPr id="1026" name="Picture 2" descr="Image result for xiaomi i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710" y="3924047"/>
            <a:ext cx="2810791" cy="28107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encent i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961" y="4001294"/>
            <a:ext cx="3803965" cy="2508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675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Smart Agriculture </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838199" y="1690688"/>
            <a:ext cx="5210425" cy="4546610"/>
          </a:xfrm>
          <a:prstGeom prst="rect">
            <a:avLst/>
          </a:prstGeom>
        </p:spPr>
      </p:pic>
    </p:spTree>
    <p:extLst>
      <p:ext uri="{BB962C8B-B14F-4D97-AF65-F5344CB8AC3E}">
        <p14:creationId xmlns:p14="http://schemas.microsoft.com/office/powerpoint/2010/main" val="22203660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 name="内容占位符 3"/>
          <p:cNvPicPr>
            <a:picLocks noGrp="1" noChangeAspect="1"/>
          </p:cNvPicPr>
          <p:nvPr>
            <p:ph idx="1"/>
          </p:nvPr>
        </p:nvPicPr>
        <p:blipFill rotWithShape="1">
          <a:blip r:embed="rId2"/>
          <a:srcRect l="8387" t="10775" r="32079" b="50836"/>
          <a:stretch/>
        </p:blipFill>
        <p:spPr>
          <a:xfrm>
            <a:off x="0" y="58087"/>
            <a:ext cx="4022125" cy="6116185"/>
          </a:xfrm>
          <a:prstGeom prst="rect">
            <a:avLst/>
          </a:prstGeom>
        </p:spPr>
      </p:pic>
      <p:grpSp>
        <p:nvGrpSpPr>
          <p:cNvPr id="11" name="组合 10"/>
          <p:cNvGrpSpPr/>
          <p:nvPr/>
        </p:nvGrpSpPr>
        <p:grpSpPr>
          <a:xfrm>
            <a:off x="4096683" y="123042"/>
            <a:ext cx="4403124" cy="5303645"/>
            <a:chOff x="5703061" y="1055978"/>
            <a:chExt cx="4403124" cy="5303645"/>
          </a:xfrm>
        </p:grpSpPr>
        <p:pic>
          <p:nvPicPr>
            <p:cNvPr id="8" name="图片 7"/>
            <p:cNvPicPr>
              <a:picLocks noChangeAspect="1"/>
            </p:cNvPicPr>
            <p:nvPr/>
          </p:nvPicPr>
          <p:blipFill>
            <a:blip r:embed="rId3"/>
            <a:stretch>
              <a:fillRect/>
            </a:stretch>
          </p:blipFill>
          <p:spPr>
            <a:xfrm>
              <a:off x="5703061" y="1055978"/>
              <a:ext cx="4403124" cy="2997249"/>
            </a:xfrm>
            <a:prstGeom prst="rect">
              <a:avLst/>
            </a:prstGeom>
          </p:spPr>
        </p:pic>
        <p:pic>
          <p:nvPicPr>
            <p:cNvPr id="10" name="图片 9"/>
            <p:cNvPicPr>
              <a:picLocks noChangeAspect="1"/>
            </p:cNvPicPr>
            <p:nvPr/>
          </p:nvPicPr>
          <p:blipFill>
            <a:blip r:embed="rId4"/>
            <a:stretch>
              <a:fillRect/>
            </a:stretch>
          </p:blipFill>
          <p:spPr>
            <a:xfrm>
              <a:off x="5703061" y="3362374"/>
              <a:ext cx="4403124" cy="2997249"/>
            </a:xfrm>
            <a:prstGeom prst="rect">
              <a:avLst/>
            </a:prstGeom>
          </p:spPr>
        </p:pic>
      </p:grpSp>
      <p:pic>
        <p:nvPicPr>
          <p:cNvPr id="12" name="图片 11"/>
          <p:cNvPicPr>
            <a:picLocks noChangeAspect="1"/>
          </p:cNvPicPr>
          <p:nvPr/>
        </p:nvPicPr>
        <p:blipFill>
          <a:blip r:embed="rId5"/>
          <a:stretch>
            <a:fillRect/>
          </a:stretch>
        </p:blipFill>
        <p:spPr>
          <a:xfrm>
            <a:off x="7904720" y="2187644"/>
            <a:ext cx="4287280" cy="2604044"/>
          </a:xfrm>
          <a:prstGeom prst="rect">
            <a:avLst/>
          </a:prstGeom>
        </p:spPr>
      </p:pic>
    </p:spTree>
    <p:extLst>
      <p:ext uri="{BB962C8B-B14F-4D97-AF65-F5344CB8AC3E}">
        <p14:creationId xmlns:p14="http://schemas.microsoft.com/office/powerpoint/2010/main" val="731209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Agricultural Internet of Things technology </a:t>
            </a:r>
            <a:r>
              <a:rPr lang="en-US" altLang="zh-CN" dirty="0" smtClean="0"/>
              <a:t>applications—by IBM</a:t>
            </a:r>
            <a:endParaRPr lang="zh-CN" altLang="en-US" dirty="0"/>
          </a:p>
        </p:txBody>
      </p:sp>
      <p:sp>
        <p:nvSpPr>
          <p:cNvPr id="3" name="内容占位符 2"/>
          <p:cNvSpPr>
            <a:spLocks noGrp="1"/>
          </p:cNvSpPr>
          <p:nvPr>
            <p:ph idx="1"/>
          </p:nvPr>
        </p:nvSpPr>
        <p:spPr/>
        <p:txBody>
          <a:bodyPr/>
          <a:lstStyle/>
          <a:p>
            <a:pPr fontAlgn="base"/>
            <a:r>
              <a:rPr lang="en-US" altLang="zh-CN" dirty="0"/>
              <a:t>Water supply management</a:t>
            </a:r>
          </a:p>
          <a:p>
            <a:pPr fontAlgn="base"/>
            <a:r>
              <a:rPr lang="en-US" altLang="zh-CN" dirty="0"/>
              <a:t>Precision agriculture</a:t>
            </a:r>
          </a:p>
          <a:p>
            <a:r>
              <a:rPr lang="en-US" altLang="zh-CN" dirty="0"/>
              <a:t>Integrated Pest Management or Control</a:t>
            </a:r>
          </a:p>
          <a:p>
            <a:r>
              <a:rPr lang="en-US" altLang="zh-CN" dirty="0"/>
              <a:t>Food production and safety</a:t>
            </a:r>
          </a:p>
          <a:p>
            <a:pPr fontAlgn="base"/>
            <a:r>
              <a:rPr lang="en-US" altLang="zh-CN" dirty="0"/>
              <a:t>Livestock management</a:t>
            </a:r>
          </a:p>
          <a:p>
            <a:r>
              <a:rPr lang="en-US" altLang="zh-CN" dirty="0"/>
              <a:t/>
            </a:r>
            <a:br>
              <a:rPr lang="en-US" altLang="zh-CN" dirty="0"/>
            </a:br>
            <a:r>
              <a:rPr lang="en-US" altLang="zh-CN" dirty="0"/>
              <a:t/>
            </a:r>
            <a:br>
              <a:rPr lang="en-US" altLang="zh-CN" dirty="0"/>
            </a:br>
            <a:r>
              <a:rPr lang="en-US" altLang="zh-CN" dirty="0"/>
              <a:t/>
            </a:r>
            <a:br>
              <a:rPr lang="en-US" altLang="zh-CN" dirty="0"/>
            </a:br>
            <a:endParaRPr lang="zh-CN" altLang="en-US" dirty="0"/>
          </a:p>
        </p:txBody>
      </p:sp>
    </p:spTree>
    <p:extLst>
      <p:ext uri="{BB962C8B-B14F-4D97-AF65-F5344CB8AC3E}">
        <p14:creationId xmlns:p14="http://schemas.microsoft.com/office/powerpoint/2010/main" val="23344498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493253" y="365125"/>
            <a:ext cx="6675882" cy="435133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8096" y="593451"/>
            <a:ext cx="2946790" cy="6022323"/>
          </a:xfrm>
          <a:prstGeom prst="rect">
            <a:avLst/>
          </a:prstGeom>
        </p:spPr>
      </p:pic>
    </p:spTree>
    <p:extLst>
      <p:ext uri="{BB962C8B-B14F-4D97-AF65-F5344CB8AC3E}">
        <p14:creationId xmlns:p14="http://schemas.microsoft.com/office/powerpoint/2010/main" val="21734318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 current IoT approach is wrong</a:t>
            </a:r>
            <a:endParaRPr lang="zh-CN" altLang="en-US" dirty="0"/>
          </a:p>
        </p:txBody>
      </p:sp>
      <p:sp>
        <p:nvSpPr>
          <p:cNvPr id="3" name="内容占位符 2"/>
          <p:cNvSpPr>
            <a:spLocks noGrp="1"/>
          </p:cNvSpPr>
          <p:nvPr>
            <p:ph idx="1"/>
          </p:nvPr>
        </p:nvSpPr>
        <p:spPr>
          <a:xfrm>
            <a:off x="838200" y="1628468"/>
            <a:ext cx="10515600" cy="3603596"/>
          </a:xfrm>
        </p:spPr>
        <p:txBody>
          <a:bodyPr>
            <a:normAutofit fontScale="92500" lnSpcReduction="20000"/>
          </a:bodyPr>
          <a:lstStyle/>
          <a:p>
            <a:pPr>
              <a:lnSpc>
                <a:spcPct val="130000"/>
              </a:lnSpc>
            </a:pPr>
            <a:r>
              <a:rPr lang="en-US" altLang="zh-CN" dirty="0"/>
              <a:t>There is no good to give everything an IP </a:t>
            </a:r>
            <a:r>
              <a:rPr lang="en-US" altLang="zh-CN" dirty="0" smtClean="0"/>
              <a:t>address</a:t>
            </a:r>
          </a:p>
          <a:p>
            <a:pPr lvl="1">
              <a:lnSpc>
                <a:spcPct val="130000"/>
              </a:lnSpc>
            </a:pPr>
            <a:r>
              <a:rPr lang="en-US" altLang="zh-CN" dirty="0" smtClean="0"/>
              <a:t>6Lowpan is limited and </a:t>
            </a:r>
            <a:r>
              <a:rPr lang="en-US" altLang="zh-CN" dirty="0" err="1" smtClean="0"/>
              <a:t>meanless</a:t>
            </a:r>
            <a:endParaRPr lang="en-US" altLang="zh-CN" dirty="0" smtClean="0"/>
          </a:p>
          <a:p>
            <a:pPr>
              <a:lnSpc>
                <a:spcPct val="130000"/>
              </a:lnSpc>
            </a:pPr>
            <a:r>
              <a:rPr lang="en-US" altLang="zh-CN" dirty="0"/>
              <a:t>The current protocol are just </a:t>
            </a:r>
            <a:r>
              <a:rPr lang="en-US" altLang="zh-CN" dirty="0" smtClean="0"/>
              <a:t>lies</a:t>
            </a:r>
          </a:p>
          <a:p>
            <a:pPr lvl="1">
              <a:lnSpc>
                <a:spcPct val="130000"/>
              </a:lnSpc>
            </a:pPr>
            <a:r>
              <a:rPr lang="en-US" altLang="zh-CN" dirty="0" smtClean="0"/>
              <a:t>MQTT is a liar: heavy, needs broker, designed to sell services</a:t>
            </a:r>
          </a:p>
          <a:p>
            <a:pPr lvl="1">
              <a:lnSpc>
                <a:spcPct val="130000"/>
              </a:lnSpc>
            </a:pPr>
            <a:r>
              <a:rPr lang="en-US" altLang="zh-CN" dirty="0" err="1" smtClean="0"/>
              <a:t>CoAP</a:t>
            </a:r>
            <a:r>
              <a:rPr lang="en-US" altLang="zh-CN" dirty="0"/>
              <a:t> </a:t>
            </a:r>
            <a:r>
              <a:rPr lang="en-US" altLang="zh-CN" dirty="0" smtClean="0"/>
              <a:t>is a joke: like RESTful by not and not compatible and not light </a:t>
            </a:r>
          </a:p>
          <a:p>
            <a:pPr>
              <a:lnSpc>
                <a:spcPct val="130000"/>
              </a:lnSpc>
            </a:pPr>
            <a:r>
              <a:rPr lang="en-US" altLang="zh-CN" dirty="0" smtClean="0"/>
              <a:t>Implementing the above is expensive!</a:t>
            </a:r>
          </a:p>
          <a:p>
            <a:pPr>
              <a:lnSpc>
                <a:spcPct val="130000"/>
              </a:lnSpc>
            </a:pPr>
            <a:r>
              <a:rPr lang="en-US" altLang="zh-CN" dirty="0" smtClean="0"/>
              <a:t>The most popular solution out there is nRF24L, ESP8266</a:t>
            </a:r>
            <a:endParaRPr lang="zh-CN" altLang="en-US" dirty="0"/>
          </a:p>
        </p:txBody>
      </p:sp>
      <p:pic>
        <p:nvPicPr>
          <p:cNvPr id="5" name="图片 4"/>
          <p:cNvPicPr>
            <a:picLocks noChangeAspect="1"/>
          </p:cNvPicPr>
          <p:nvPr/>
        </p:nvPicPr>
        <p:blipFill>
          <a:blip r:embed="rId2"/>
          <a:stretch>
            <a:fillRect/>
          </a:stretch>
        </p:blipFill>
        <p:spPr>
          <a:xfrm>
            <a:off x="2679181" y="5474289"/>
            <a:ext cx="504943" cy="837611"/>
          </a:xfrm>
          <a:prstGeom prst="rect">
            <a:avLst/>
          </a:prstGeom>
        </p:spPr>
      </p:pic>
      <p:pic>
        <p:nvPicPr>
          <p:cNvPr id="6" name="图片 5"/>
          <p:cNvPicPr>
            <a:picLocks noChangeAspect="1"/>
          </p:cNvPicPr>
          <p:nvPr/>
        </p:nvPicPr>
        <p:blipFill>
          <a:blip r:embed="rId3"/>
          <a:stretch>
            <a:fillRect/>
          </a:stretch>
        </p:blipFill>
        <p:spPr>
          <a:xfrm>
            <a:off x="5168991" y="5375262"/>
            <a:ext cx="1035663" cy="1035663"/>
          </a:xfrm>
          <a:prstGeom prst="rect">
            <a:avLst/>
          </a:prstGeom>
        </p:spPr>
      </p:pic>
      <p:sp>
        <p:nvSpPr>
          <p:cNvPr id="7" name="文本框 6"/>
          <p:cNvSpPr txBox="1"/>
          <p:nvPr/>
        </p:nvSpPr>
        <p:spPr>
          <a:xfrm>
            <a:off x="3513590" y="5468403"/>
            <a:ext cx="726481" cy="707886"/>
          </a:xfrm>
          <a:prstGeom prst="rect">
            <a:avLst/>
          </a:prstGeom>
          <a:noFill/>
        </p:spPr>
        <p:txBody>
          <a:bodyPr wrap="none" rtlCol="0">
            <a:spAutoFit/>
          </a:bodyPr>
          <a:lstStyle/>
          <a:p>
            <a:r>
              <a:rPr lang="en-US" altLang="zh-CN" sz="4000" dirty="0" smtClean="0"/>
              <a:t>$1</a:t>
            </a:r>
            <a:endParaRPr lang="zh-CN" altLang="en-US" sz="4000" dirty="0"/>
          </a:p>
        </p:txBody>
      </p:sp>
      <p:sp>
        <p:nvSpPr>
          <p:cNvPr id="9" name="文本框 8"/>
          <p:cNvSpPr txBox="1"/>
          <p:nvPr/>
        </p:nvSpPr>
        <p:spPr>
          <a:xfrm>
            <a:off x="6527968" y="5539150"/>
            <a:ext cx="997389" cy="707886"/>
          </a:xfrm>
          <a:prstGeom prst="rect">
            <a:avLst/>
          </a:prstGeom>
          <a:noFill/>
        </p:spPr>
        <p:txBody>
          <a:bodyPr wrap="none" rtlCol="0">
            <a:spAutoFit/>
          </a:bodyPr>
          <a:lstStyle/>
          <a:p>
            <a:r>
              <a:rPr lang="en-US" altLang="zh-CN" sz="4000" dirty="0" smtClean="0"/>
              <a:t>$15</a:t>
            </a:r>
            <a:endParaRPr lang="zh-CN" altLang="en-US" sz="4000" dirty="0"/>
          </a:p>
        </p:txBody>
      </p:sp>
    </p:spTree>
    <p:extLst>
      <p:ext uri="{BB962C8B-B14F-4D97-AF65-F5344CB8AC3E}">
        <p14:creationId xmlns:p14="http://schemas.microsoft.com/office/powerpoint/2010/main" val="736706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Modeling of </a:t>
            </a:r>
            <a:r>
              <a:rPr lang="en-US" altLang="zh-CN" b="1" dirty="0" smtClean="0"/>
              <a:t>things</a:t>
            </a:r>
            <a:endParaRPr lang="zh-CN" altLang="en-US" dirty="0"/>
          </a:p>
        </p:txBody>
      </p:sp>
      <p:sp>
        <p:nvSpPr>
          <p:cNvPr id="3" name="内容占位符 2"/>
          <p:cNvSpPr>
            <a:spLocks noGrp="1"/>
          </p:cNvSpPr>
          <p:nvPr>
            <p:ph idx="1"/>
          </p:nvPr>
        </p:nvSpPr>
        <p:spPr/>
        <p:txBody>
          <a:bodyPr/>
          <a:lstStyle/>
          <a:p>
            <a:r>
              <a:rPr lang="en-US" altLang="zh-CN" dirty="0" smtClean="0"/>
              <a:t>Status</a:t>
            </a:r>
          </a:p>
          <a:p>
            <a:pPr lvl="1"/>
            <a:r>
              <a:rPr lang="en-US" altLang="zh-CN" dirty="0"/>
              <a:t>Read by others changed by self,</a:t>
            </a:r>
          </a:p>
          <a:p>
            <a:pPr lvl="1"/>
            <a:r>
              <a:rPr lang="en-US" altLang="zh-CN" dirty="0"/>
              <a:t>by looking at the statuses solely, one can determine all the output and behavior of the thing</a:t>
            </a:r>
            <a:r>
              <a:rPr lang="en-US" altLang="zh-CN" dirty="0" smtClean="0"/>
              <a:t>.</a:t>
            </a:r>
          </a:p>
          <a:p>
            <a:r>
              <a:rPr lang="en-US" altLang="zh-CN" dirty="0"/>
              <a:t>Configuration</a:t>
            </a:r>
            <a:endParaRPr lang="zh-CN" altLang="zh-CN" dirty="0"/>
          </a:p>
          <a:p>
            <a:pPr lvl="1"/>
            <a:r>
              <a:rPr lang="en-US" altLang="zh-CN" dirty="0" smtClean="0"/>
              <a:t>Read by self changed by others,</a:t>
            </a:r>
          </a:p>
          <a:p>
            <a:pPr lvl="1"/>
            <a:r>
              <a:rPr lang="en-US" altLang="zh-CN" dirty="0"/>
              <a:t>Represent the desired </a:t>
            </a:r>
            <a:r>
              <a:rPr lang="en-US" altLang="zh-CN" dirty="0" smtClean="0"/>
              <a:t>behavior</a:t>
            </a:r>
          </a:p>
          <a:p>
            <a:r>
              <a:rPr lang="en-US" altLang="zh-CN" dirty="0" smtClean="0"/>
              <a:t>Method</a:t>
            </a:r>
          </a:p>
          <a:p>
            <a:pPr lvl="1"/>
            <a:r>
              <a:rPr lang="en-US" altLang="zh-CN" dirty="0" smtClean="0"/>
              <a:t>A command</a:t>
            </a:r>
          </a:p>
          <a:p>
            <a:pPr lvl="1"/>
            <a:r>
              <a:rPr lang="en-US" altLang="zh-CN" dirty="0" smtClean="0"/>
              <a:t>Event handler</a:t>
            </a:r>
          </a:p>
          <a:p>
            <a:pPr lvl="1"/>
            <a:endParaRPr lang="zh-CN" altLang="zh-CN" dirty="0"/>
          </a:p>
          <a:p>
            <a:endParaRPr lang="zh-CN" altLang="en-US" dirty="0"/>
          </a:p>
        </p:txBody>
      </p:sp>
      <p:pic>
        <p:nvPicPr>
          <p:cNvPr id="5" name="图片 4"/>
          <p:cNvPicPr>
            <a:picLocks noChangeAspect="1"/>
          </p:cNvPicPr>
          <p:nvPr/>
        </p:nvPicPr>
        <p:blipFill>
          <a:blip r:embed="rId2"/>
          <a:stretch>
            <a:fillRect/>
          </a:stretch>
        </p:blipFill>
        <p:spPr>
          <a:xfrm>
            <a:off x="8628866" y="4506382"/>
            <a:ext cx="2628044" cy="1670581"/>
          </a:xfrm>
          <a:prstGeom prst="rect">
            <a:avLst/>
          </a:prstGeom>
        </p:spPr>
      </p:pic>
    </p:spTree>
    <p:extLst>
      <p:ext uri="{BB962C8B-B14F-4D97-AF65-F5344CB8AC3E}">
        <p14:creationId xmlns:p14="http://schemas.microsoft.com/office/powerpoint/2010/main" val="2267088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Modeling of things</a:t>
            </a:r>
            <a:endParaRPr lang="zh-CN" altLang="en-US" dirty="0"/>
          </a:p>
        </p:txBody>
      </p:sp>
      <p:sp>
        <p:nvSpPr>
          <p:cNvPr id="3" name="内容占位符 2"/>
          <p:cNvSpPr>
            <a:spLocks noGrp="1"/>
          </p:cNvSpPr>
          <p:nvPr>
            <p:ph idx="1"/>
          </p:nvPr>
        </p:nvSpPr>
        <p:spPr/>
        <p:txBody>
          <a:bodyPr/>
          <a:lstStyle/>
          <a:p>
            <a:r>
              <a:rPr lang="en-US" altLang="zh-CN" dirty="0" smtClean="0"/>
              <a:t>Resource</a:t>
            </a:r>
          </a:p>
          <a:p>
            <a:pPr lvl="1"/>
            <a:r>
              <a:rPr lang="en-US" altLang="zh-CN" dirty="0" smtClean="0"/>
              <a:t>Status</a:t>
            </a:r>
          </a:p>
          <a:p>
            <a:pPr lvl="1"/>
            <a:r>
              <a:rPr lang="en-US" altLang="zh-CN" dirty="0" err="1" smtClean="0"/>
              <a:t>Config</a:t>
            </a:r>
            <a:endParaRPr lang="en-US" altLang="zh-CN" dirty="0" smtClean="0"/>
          </a:p>
          <a:p>
            <a:pPr lvl="1"/>
            <a:r>
              <a:rPr lang="en-US" altLang="zh-CN" dirty="0" smtClean="0"/>
              <a:t>Method</a:t>
            </a:r>
          </a:p>
          <a:p>
            <a:pPr lvl="1"/>
            <a:r>
              <a:rPr lang="en-US" altLang="zh-CN" dirty="0" smtClean="0"/>
              <a:t>Interoperate means: Locate and access resources</a:t>
            </a:r>
          </a:p>
          <a:p>
            <a:endParaRPr lang="en-US" altLang="zh-CN" dirty="0" smtClean="0"/>
          </a:p>
          <a:p>
            <a:endParaRPr lang="zh-CN" altLang="zh-CN" dirty="0"/>
          </a:p>
          <a:p>
            <a:endParaRPr lang="zh-CN" altLang="en-US" dirty="0"/>
          </a:p>
        </p:txBody>
      </p:sp>
    </p:spTree>
    <p:extLst>
      <p:ext uri="{BB962C8B-B14F-4D97-AF65-F5344CB8AC3E}">
        <p14:creationId xmlns:p14="http://schemas.microsoft.com/office/powerpoint/2010/main" val="4100305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Modeling of things</a:t>
            </a:r>
            <a:endParaRPr lang="zh-CN" altLang="en-US" dirty="0"/>
          </a:p>
        </p:txBody>
      </p:sp>
      <p:sp>
        <p:nvSpPr>
          <p:cNvPr id="3" name="内容占位符 2"/>
          <p:cNvSpPr>
            <a:spLocks noGrp="1"/>
          </p:cNvSpPr>
          <p:nvPr>
            <p:ph idx="1"/>
          </p:nvPr>
        </p:nvSpPr>
        <p:spPr/>
        <p:txBody>
          <a:bodyPr/>
          <a:lstStyle/>
          <a:p>
            <a:r>
              <a:rPr lang="en-US" altLang="zh-CN" dirty="0" smtClean="0"/>
              <a:t>World</a:t>
            </a:r>
          </a:p>
          <a:p>
            <a:pPr lvl="1"/>
            <a:r>
              <a:rPr lang="en-US" altLang="zh-CN" dirty="0" smtClean="0"/>
              <a:t>Unlimited interoperability is bad</a:t>
            </a:r>
          </a:p>
          <a:p>
            <a:pPr marL="457200" lvl="1" indent="0">
              <a:buNone/>
            </a:pPr>
            <a:endParaRPr lang="en-US" altLang="zh-CN" dirty="0" smtClean="0"/>
          </a:p>
          <a:p>
            <a:pPr lvl="1"/>
            <a:endParaRPr lang="zh-CN" altLang="en-US" dirty="0"/>
          </a:p>
        </p:txBody>
      </p:sp>
      <p:pic>
        <p:nvPicPr>
          <p:cNvPr id="4" name="图片 3"/>
          <p:cNvPicPr>
            <a:picLocks noChangeAspect="1"/>
          </p:cNvPicPr>
          <p:nvPr/>
        </p:nvPicPr>
        <p:blipFill>
          <a:blip r:embed="rId2"/>
          <a:stretch>
            <a:fillRect/>
          </a:stretch>
        </p:blipFill>
        <p:spPr>
          <a:xfrm>
            <a:off x="1671354" y="3318821"/>
            <a:ext cx="7836306" cy="3092657"/>
          </a:xfrm>
          <a:prstGeom prst="rect">
            <a:avLst/>
          </a:prstGeom>
        </p:spPr>
      </p:pic>
    </p:spTree>
    <p:extLst>
      <p:ext uri="{BB962C8B-B14F-4D97-AF65-F5344CB8AC3E}">
        <p14:creationId xmlns:p14="http://schemas.microsoft.com/office/powerpoint/2010/main" val="2416082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Modeling of things</a:t>
            </a:r>
            <a:endParaRPr lang="zh-CN" altLang="en-US" dirty="0"/>
          </a:p>
        </p:txBody>
      </p:sp>
      <p:sp>
        <p:nvSpPr>
          <p:cNvPr id="3" name="内容占位符 2"/>
          <p:cNvSpPr>
            <a:spLocks noGrp="1"/>
          </p:cNvSpPr>
          <p:nvPr>
            <p:ph idx="1"/>
          </p:nvPr>
        </p:nvSpPr>
        <p:spPr/>
        <p:txBody>
          <a:bodyPr/>
          <a:lstStyle/>
          <a:p>
            <a:r>
              <a:rPr lang="en-US" altLang="zh-CN" dirty="0"/>
              <a:t>What is a </a:t>
            </a:r>
            <a:r>
              <a:rPr lang="en-US" altLang="zh-CN" dirty="0" smtClean="0"/>
              <a:t>thing?</a:t>
            </a:r>
          </a:p>
          <a:p>
            <a:pPr lvl="1"/>
            <a:r>
              <a:rPr lang="en-US" altLang="zh-CN" dirty="0" smtClean="0"/>
              <a:t>Has resources</a:t>
            </a:r>
          </a:p>
          <a:p>
            <a:pPr lvl="1"/>
            <a:r>
              <a:rPr lang="en-US" altLang="zh-CN" dirty="0" smtClean="0"/>
              <a:t>Can be physical or virtual</a:t>
            </a:r>
          </a:p>
          <a:p>
            <a:pPr lvl="1"/>
            <a:r>
              <a:rPr lang="en-US" altLang="zh-CN" dirty="0" smtClean="0"/>
              <a:t>Things can aggregate into bigger things</a:t>
            </a:r>
            <a:endParaRPr lang="zh-CN" altLang="en-US" dirty="0"/>
          </a:p>
        </p:txBody>
      </p:sp>
    </p:spTree>
    <p:extLst>
      <p:ext uri="{BB962C8B-B14F-4D97-AF65-F5344CB8AC3E}">
        <p14:creationId xmlns:p14="http://schemas.microsoft.com/office/powerpoint/2010/main" val="564862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Dumb and Smart </a:t>
            </a:r>
            <a:r>
              <a:rPr lang="en-US" altLang="zh-CN" b="1" dirty="0" smtClean="0"/>
              <a:t>Things</a:t>
            </a:r>
            <a:endParaRPr lang="zh-CN" altLang="en-US" dirty="0"/>
          </a:p>
        </p:txBody>
      </p:sp>
      <p:sp>
        <p:nvSpPr>
          <p:cNvPr id="3" name="内容占位符 2"/>
          <p:cNvSpPr>
            <a:spLocks noGrp="1"/>
          </p:cNvSpPr>
          <p:nvPr>
            <p:ph idx="1"/>
          </p:nvPr>
        </p:nvSpPr>
        <p:spPr/>
        <p:txBody>
          <a:bodyPr/>
          <a:lstStyle/>
          <a:p>
            <a:r>
              <a:rPr lang="en-US" altLang="zh-CN" dirty="0" smtClean="0"/>
              <a:t>Cost!!!!</a:t>
            </a:r>
          </a:p>
          <a:p>
            <a:r>
              <a:rPr lang="en-US" altLang="zh-CN" dirty="0" smtClean="0"/>
              <a:t>Dumb thing is god damn cheap!!!</a:t>
            </a:r>
          </a:p>
          <a:p>
            <a:r>
              <a:rPr lang="en-US" altLang="zh-CN" dirty="0" smtClean="0"/>
              <a:t>But still interoperable</a:t>
            </a:r>
          </a:p>
          <a:p>
            <a:r>
              <a:rPr lang="en-US" altLang="zh-CN" dirty="0" smtClean="0"/>
              <a:t>How?</a:t>
            </a:r>
            <a:endParaRPr lang="zh-CN" altLang="en-US" dirty="0"/>
          </a:p>
        </p:txBody>
      </p:sp>
    </p:spTree>
    <p:extLst>
      <p:ext uri="{BB962C8B-B14F-4D97-AF65-F5344CB8AC3E}">
        <p14:creationId xmlns:p14="http://schemas.microsoft.com/office/powerpoint/2010/main" val="147839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Dumb and Smart Things</a:t>
            </a:r>
            <a:endParaRPr lang="zh-CN" altLang="en-US" dirty="0"/>
          </a:p>
        </p:txBody>
      </p:sp>
      <p:sp>
        <p:nvSpPr>
          <p:cNvPr id="3" name="内容占位符 2"/>
          <p:cNvSpPr>
            <a:spLocks noGrp="1"/>
          </p:cNvSpPr>
          <p:nvPr>
            <p:ph idx="1"/>
          </p:nvPr>
        </p:nvSpPr>
        <p:spPr>
          <a:xfrm>
            <a:off x="838200" y="6449245"/>
            <a:ext cx="10515600" cy="54722"/>
          </a:xfrm>
        </p:spPr>
        <p:txBody>
          <a:bodyPr>
            <a:normAutofit fontScale="25000" lnSpcReduction="20000"/>
          </a:bodyPr>
          <a:lstStyle/>
          <a:p>
            <a:endParaRPr lang="zh-CN" altLang="en-US"/>
          </a:p>
        </p:txBody>
      </p:sp>
      <p:pic>
        <p:nvPicPr>
          <p:cNvPr id="4" name="图片 3"/>
          <p:cNvPicPr>
            <a:picLocks noChangeAspect="1"/>
          </p:cNvPicPr>
          <p:nvPr/>
        </p:nvPicPr>
        <p:blipFill>
          <a:blip r:embed="rId2"/>
          <a:stretch>
            <a:fillRect/>
          </a:stretch>
        </p:blipFill>
        <p:spPr>
          <a:xfrm>
            <a:off x="1735464" y="1690688"/>
            <a:ext cx="8441282" cy="4691655"/>
          </a:xfrm>
          <a:prstGeom prst="rect">
            <a:avLst/>
          </a:prstGeom>
        </p:spPr>
      </p:pic>
    </p:spTree>
    <p:extLst>
      <p:ext uri="{BB962C8B-B14F-4D97-AF65-F5344CB8AC3E}">
        <p14:creationId xmlns:p14="http://schemas.microsoft.com/office/powerpoint/2010/main" val="40542809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832</TotalTime>
  <Words>604</Words>
  <Application>Microsoft Office PowerPoint</Application>
  <PresentationFormat>宽屏</PresentationFormat>
  <Paragraphs>108</Paragraphs>
  <Slides>23</Slides>
  <Notes>0</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23</vt:i4>
      </vt:variant>
    </vt:vector>
  </HeadingPairs>
  <TitlesOfParts>
    <vt:vector size="27" baseType="lpstr">
      <vt:lpstr>等线</vt:lpstr>
      <vt:lpstr>等线 Light</vt:lpstr>
      <vt:lpstr>Arial</vt:lpstr>
      <vt:lpstr>Office 主题​​</vt:lpstr>
      <vt:lpstr>Control System for Everything</vt:lpstr>
      <vt:lpstr>The Most Important Aspect: Interoperability</vt:lpstr>
      <vt:lpstr>The current IoT approach is wrong</vt:lpstr>
      <vt:lpstr>Modeling of things</vt:lpstr>
      <vt:lpstr>Modeling of things</vt:lpstr>
      <vt:lpstr>Modeling of things</vt:lpstr>
      <vt:lpstr>Modeling of things</vt:lpstr>
      <vt:lpstr>Dumb and Smart Things</vt:lpstr>
      <vt:lpstr>Dumb and Smart Things</vt:lpstr>
      <vt:lpstr>Dumb Protocol Pattern</vt:lpstr>
      <vt:lpstr>Dumb Protocol Pattern</vt:lpstr>
      <vt:lpstr>Web of things</vt:lpstr>
      <vt:lpstr>Web of things</vt:lpstr>
      <vt:lpstr>Implementation</vt:lpstr>
      <vt:lpstr>Dumb things</vt:lpstr>
      <vt:lpstr>Dumb things</vt:lpstr>
      <vt:lpstr>Dumb things</vt:lpstr>
      <vt:lpstr>Market</vt:lpstr>
      <vt:lpstr>Smart Agriculture </vt:lpstr>
      <vt:lpstr>Smart Agriculture </vt:lpstr>
      <vt:lpstr>PowerPoint 演示文稿</vt:lpstr>
      <vt:lpstr>Agricultural Internet of Things technology applications—by IBM</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System for Everything</dc:title>
  <dc:creator>jtext zheng</dc:creator>
  <cp:lastModifiedBy>jtext zheng</cp:lastModifiedBy>
  <cp:revision>38</cp:revision>
  <dcterms:created xsi:type="dcterms:W3CDTF">2017-06-16T06:32:52Z</dcterms:created>
  <dcterms:modified xsi:type="dcterms:W3CDTF">2017-06-19T10:04:17Z</dcterms:modified>
</cp:coreProperties>
</file>